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handoutMasterIdLst>
    <p:handoutMasterId r:id="rId21"/>
  </p:handoutMasterIdLst>
  <p:sldIdLst>
    <p:sldId id="256" r:id="rId2"/>
    <p:sldId id="493" r:id="rId3"/>
    <p:sldId id="494" r:id="rId4"/>
    <p:sldId id="495" r:id="rId5"/>
    <p:sldId id="496" r:id="rId6"/>
    <p:sldId id="497" r:id="rId7"/>
    <p:sldId id="498" r:id="rId8"/>
    <p:sldId id="499" r:id="rId9"/>
    <p:sldId id="502" r:id="rId10"/>
    <p:sldId id="485" r:id="rId11"/>
    <p:sldId id="486" r:id="rId12"/>
    <p:sldId id="489" r:id="rId13"/>
    <p:sldId id="490" r:id="rId14"/>
    <p:sldId id="487" r:id="rId15"/>
    <p:sldId id="501" r:id="rId16"/>
    <p:sldId id="503" r:id="rId17"/>
    <p:sldId id="505" r:id="rId18"/>
    <p:sldId id="308" r:id="rId19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DED410"/>
    <a:srgbClr val="0635BA"/>
    <a:srgbClr val="052B97"/>
    <a:srgbClr val="06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0575" autoAdjust="0"/>
  </p:normalViewPr>
  <p:slideViewPr>
    <p:cSldViewPr>
      <p:cViewPr varScale="1">
        <p:scale>
          <a:sx n="106" d="100"/>
          <a:sy n="106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F2370-A94E-4708-A1AD-619C04F73EA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9899BB8-D9F3-4E9D-9427-2C0C1840C5DD}">
      <dgm:prSet phldrT="[Text]" custT="1"/>
      <dgm:spPr/>
      <dgm:t>
        <a:bodyPr/>
        <a:lstStyle/>
        <a:p>
          <a:r>
            <a:rPr lang="en-GB" sz="2000" dirty="0" smtClean="0"/>
            <a:t>Planning &amp; administration</a:t>
          </a:r>
          <a:endParaRPr lang="en-GB" sz="2000" dirty="0"/>
        </a:p>
      </dgm:t>
    </dgm:pt>
    <dgm:pt modelId="{95460D0E-BC8E-4D94-A2CA-FAEEA0F7C1BF}" type="parTrans" cxnId="{A3C3F88F-4449-4912-9B76-194A9F83AAE6}">
      <dgm:prSet/>
      <dgm:spPr/>
      <dgm:t>
        <a:bodyPr/>
        <a:lstStyle/>
        <a:p>
          <a:endParaRPr lang="en-GB"/>
        </a:p>
      </dgm:t>
    </dgm:pt>
    <dgm:pt modelId="{E087A661-7E12-46F1-8191-3EDA8EF8591B}" type="sibTrans" cxnId="{A3C3F88F-4449-4912-9B76-194A9F83AAE6}">
      <dgm:prSet/>
      <dgm:spPr/>
      <dgm:t>
        <a:bodyPr/>
        <a:lstStyle/>
        <a:p>
          <a:endParaRPr lang="en-GB"/>
        </a:p>
      </dgm:t>
    </dgm:pt>
    <dgm:pt modelId="{57AA458C-2E79-4057-974F-D0536CE77C11}">
      <dgm:prSet phldrT="[Text]" custT="1"/>
      <dgm:spPr/>
      <dgm:t>
        <a:bodyPr/>
        <a:lstStyle/>
        <a:p>
          <a:r>
            <a:rPr lang="en-GB" sz="2000" dirty="0" smtClean="0"/>
            <a:t>Create, analyse, manage data</a:t>
          </a:r>
          <a:endParaRPr lang="en-GB" sz="2000" dirty="0"/>
        </a:p>
      </dgm:t>
    </dgm:pt>
    <dgm:pt modelId="{9ACC4E65-84AA-4358-9F53-023664C07118}" type="parTrans" cxnId="{BB3FEACF-50FB-465A-BDAC-EB03D78744F4}">
      <dgm:prSet/>
      <dgm:spPr/>
      <dgm:t>
        <a:bodyPr/>
        <a:lstStyle/>
        <a:p>
          <a:endParaRPr lang="en-GB"/>
        </a:p>
      </dgm:t>
    </dgm:pt>
    <dgm:pt modelId="{AEBA1070-5EB3-4A6C-AA0A-05DD13F4BF98}" type="sibTrans" cxnId="{BB3FEACF-50FB-465A-BDAC-EB03D78744F4}">
      <dgm:prSet/>
      <dgm:spPr/>
      <dgm:t>
        <a:bodyPr/>
        <a:lstStyle/>
        <a:p>
          <a:endParaRPr lang="en-GB"/>
        </a:p>
      </dgm:t>
    </dgm:pt>
    <dgm:pt modelId="{1F1AE654-CABA-4732-B0A6-C54CC6D8DABE}">
      <dgm:prSet phldrT="[Text]" custT="1"/>
      <dgm:spPr/>
      <dgm:t>
        <a:bodyPr/>
        <a:lstStyle/>
        <a:p>
          <a:r>
            <a:rPr lang="en-GB" sz="2000" dirty="0" smtClean="0"/>
            <a:t>Publishing &amp; reuse</a:t>
          </a:r>
          <a:endParaRPr lang="en-GB" sz="2000" dirty="0"/>
        </a:p>
      </dgm:t>
    </dgm:pt>
    <dgm:pt modelId="{3B2C2658-F43D-4368-B58B-01AE6DAA0666}" type="parTrans" cxnId="{A7CA3B51-AEC6-4240-A534-1EB7CD2317DD}">
      <dgm:prSet/>
      <dgm:spPr/>
      <dgm:t>
        <a:bodyPr/>
        <a:lstStyle/>
        <a:p>
          <a:endParaRPr lang="en-GB"/>
        </a:p>
      </dgm:t>
    </dgm:pt>
    <dgm:pt modelId="{8D6AE136-4A63-41AA-8727-455DE02AA0A2}" type="sibTrans" cxnId="{A7CA3B51-AEC6-4240-A534-1EB7CD2317DD}">
      <dgm:prSet/>
      <dgm:spPr/>
      <dgm:t>
        <a:bodyPr/>
        <a:lstStyle/>
        <a:p>
          <a:endParaRPr lang="en-GB"/>
        </a:p>
      </dgm:t>
    </dgm:pt>
    <dgm:pt modelId="{62C61344-178C-47C7-8F09-29B63FD5A93D}" type="pres">
      <dgm:prSet presAssocID="{2EFF2370-A94E-4708-A1AD-619C04F73EAB}" presName="Name0" presStyleCnt="0">
        <dgm:presLayoutVars>
          <dgm:dir/>
          <dgm:animLvl val="lvl"/>
          <dgm:resizeHandles val="exact"/>
        </dgm:presLayoutVars>
      </dgm:prSet>
      <dgm:spPr/>
    </dgm:pt>
    <dgm:pt modelId="{4BB4231E-F93F-47F3-96ED-B53ED8F1509A}" type="pres">
      <dgm:prSet presAssocID="{A9899BB8-D9F3-4E9D-9427-2C0C1840C5DD}" presName="parTxOnly" presStyleLbl="node1" presStyleIdx="0" presStyleCnt="3" custScaleX="115091" custScaleY="830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022EE-4051-4F0E-B931-4F3BD0778BD3}" type="pres">
      <dgm:prSet presAssocID="{E087A661-7E12-46F1-8191-3EDA8EF8591B}" presName="parTxOnlySpace" presStyleCnt="0"/>
      <dgm:spPr/>
    </dgm:pt>
    <dgm:pt modelId="{BAB0BD02-A4C7-4E98-85A7-B3DE096A208C}" type="pres">
      <dgm:prSet presAssocID="{57AA458C-2E79-4057-974F-D0536CE77C11}" presName="parTxOnly" presStyleLbl="node1" presStyleIdx="1" presStyleCnt="3" custScaleX="125376" custScaleY="830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9DDA65-D32A-45C1-B2C2-B29231DFD05B}" type="pres">
      <dgm:prSet presAssocID="{AEBA1070-5EB3-4A6C-AA0A-05DD13F4BF98}" presName="parTxOnlySpace" presStyleCnt="0"/>
      <dgm:spPr/>
    </dgm:pt>
    <dgm:pt modelId="{5989948A-DB35-4645-922C-CF305388F607}" type="pres">
      <dgm:prSet presAssocID="{1F1AE654-CABA-4732-B0A6-C54CC6D8DABE}" presName="parTxOnly" presStyleLbl="node1" presStyleIdx="2" presStyleCnt="3" custScaleX="127196" custScaleY="830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8BE795A-A5D9-4314-8DE5-402DC67CBB0F}" type="presOf" srcId="{57AA458C-2E79-4057-974F-D0536CE77C11}" destId="{BAB0BD02-A4C7-4E98-85A7-B3DE096A208C}" srcOrd="0" destOrd="0" presId="urn:microsoft.com/office/officeart/2005/8/layout/chevron1"/>
    <dgm:cxn modelId="{BB3FEACF-50FB-465A-BDAC-EB03D78744F4}" srcId="{2EFF2370-A94E-4708-A1AD-619C04F73EAB}" destId="{57AA458C-2E79-4057-974F-D0536CE77C11}" srcOrd="1" destOrd="0" parTransId="{9ACC4E65-84AA-4358-9F53-023664C07118}" sibTransId="{AEBA1070-5EB3-4A6C-AA0A-05DD13F4BF98}"/>
    <dgm:cxn modelId="{A3C3F88F-4449-4912-9B76-194A9F83AAE6}" srcId="{2EFF2370-A94E-4708-A1AD-619C04F73EAB}" destId="{A9899BB8-D9F3-4E9D-9427-2C0C1840C5DD}" srcOrd="0" destOrd="0" parTransId="{95460D0E-BC8E-4D94-A2CA-FAEEA0F7C1BF}" sibTransId="{E087A661-7E12-46F1-8191-3EDA8EF8591B}"/>
    <dgm:cxn modelId="{C02BF0E1-41F4-4B64-8556-BFD0854DB219}" type="presOf" srcId="{A9899BB8-D9F3-4E9D-9427-2C0C1840C5DD}" destId="{4BB4231E-F93F-47F3-96ED-B53ED8F1509A}" srcOrd="0" destOrd="0" presId="urn:microsoft.com/office/officeart/2005/8/layout/chevron1"/>
    <dgm:cxn modelId="{A23DBFBC-56B2-493C-B8FB-8326E24B97E0}" type="presOf" srcId="{2EFF2370-A94E-4708-A1AD-619C04F73EAB}" destId="{62C61344-178C-47C7-8F09-29B63FD5A93D}" srcOrd="0" destOrd="0" presId="urn:microsoft.com/office/officeart/2005/8/layout/chevron1"/>
    <dgm:cxn modelId="{A7CA3B51-AEC6-4240-A534-1EB7CD2317DD}" srcId="{2EFF2370-A94E-4708-A1AD-619C04F73EAB}" destId="{1F1AE654-CABA-4732-B0A6-C54CC6D8DABE}" srcOrd="2" destOrd="0" parTransId="{3B2C2658-F43D-4368-B58B-01AE6DAA0666}" sibTransId="{8D6AE136-4A63-41AA-8727-455DE02AA0A2}"/>
    <dgm:cxn modelId="{1106968F-3714-414E-8DE5-75D0863C06E3}" type="presOf" srcId="{1F1AE654-CABA-4732-B0A6-C54CC6D8DABE}" destId="{5989948A-DB35-4645-922C-CF305388F607}" srcOrd="0" destOrd="0" presId="urn:microsoft.com/office/officeart/2005/8/layout/chevron1"/>
    <dgm:cxn modelId="{0B9BB5C3-31A7-4C09-8F8D-5C5F88C6FB11}" type="presParOf" srcId="{62C61344-178C-47C7-8F09-29B63FD5A93D}" destId="{4BB4231E-F93F-47F3-96ED-B53ED8F1509A}" srcOrd="0" destOrd="0" presId="urn:microsoft.com/office/officeart/2005/8/layout/chevron1"/>
    <dgm:cxn modelId="{A2D16537-6AB3-4D4B-8EE1-6B53FAA65145}" type="presParOf" srcId="{62C61344-178C-47C7-8F09-29B63FD5A93D}" destId="{BDD022EE-4051-4F0E-B931-4F3BD0778BD3}" srcOrd="1" destOrd="0" presId="urn:microsoft.com/office/officeart/2005/8/layout/chevron1"/>
    <dgm:cxn modelId="{84A9AF06-5997-4255-BB31-62752C75E8D8}" type="presParOf" srcId="{62C61344-178C-47C7-8F09-29B63FD5A93D}" destId="{BAB0BD02-A4C7-4E98-85A7-B3DE096A208C}" srcOrd="2" destOrd="0" presId="urn:microsoft.com/office/officeart/2005/8/layout/chevron1"/>
    <dgm:cxn modelId="{72FFA78A-61E5-497F-BA26-336E9E6B8F0F}" type="presParOf" srcId="{62C61344-178C-47C7-8F09-29B63FD5A93D}" destId="{969DDA65-D32A-45C1-B2C2-B29231DFD05B}" srcOrd="3" destOrd="0" presId="urn:microsoft.com/office/officeart/2005/8/layout/chevron1"/>
    <dgm:cxn modelId="{E7CD4508-D5FF-48ED-94E4-5A96F636DE54}" type="presParOf" srcId="{62C61344-178C-47C7-8F09-29B63FD5A93D}" destId="{5989948A-DB35-4645-922C-CF305388F60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4231E-F93F-47F3-96ED-B53ED8F1509A}">
      <dsp:nvSpPr>
        <dsp:cNvPr id="0" name=""/>
        <dsp:cNvSpPr/>
      </dsp:nvSpPr>
      <dsp:spPr>
        <a:xfrm>
          <a:off x="568" y="336531"/>
          <a:ext cx="2907818" cy="839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Planning &amp; administration</a:t>
          </a:r>
          <a:endParaRPr lang="en-GB" sz="2000" kern="1200" dirty="0"/>
        </a:p>
      </dsp:txBody>
      <dsp:txXfrm>
        <a:off x="420120" y="336531"/>
        <a:ext cx="2068715" cy="839103"/>
      </dsp:txXfrm>
    </dsp:sp>
    <dsp:sp modelId="{BAB0BD02-A4C7-4E98-85A7-B3DE096A208C}">
      <dsp:nvSpPr>
        <dsp:cNvPr id="0" name=""/>
        <dsp:cNvSpPr/>
      </dsp:nvSpPr>
      <dsp:spPr>
        <a:xfrm>
          <a:off x="2655732" y="336531"/>
          <a:ext cx="3167672" cy="839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Create, analyse, manage data</a:t>
          </a:r>
          <a:endParaRPr lang="en-GB" sz="2000" kern="1200" dirty="0"/>
        </a:p>
      </dsp:txBody>
      <dsp:txXfrm>
        <a:off x="3075284" y="336531"/>
        <a:ext cx="2328569" cy="839103"/>
      </dsp:txXfrm>
    </dsp:sp>
    <dsp:sp modelId="{5989948A-DB35-4645-922C-CF305388F607}">
      <dsp:nvSpPr>
        <dsp:cNvPr id="0" name=""/>
        <dsp:cNvSpPr/>
      </dsp:nvSpPr>
      <dsp:spPr>
        <a:xfrm>
          <a:off x="5570751" y="336531"/>
          <a:ext cx="3213655" cy="839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Publishing &amp; reuse</a:t>
          </a:r>
          <a:endParaRPr lang="en-GB" sz="2000" kern="1200" dirty="0"/>
        </a:p>
      </dsp:txBody>
      <dsp:txXfrm>
        <a:off x="5990303" y="336531"/>
        <a:ext cx="2374552" cy="839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1AD57-36F0-42D4-AE41-E930ACB4D438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B532F-94C9-44EF-BF78-DEB562F142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548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2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9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913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200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593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59548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1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79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92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47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474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35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05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6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6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1"/>
          <a:stretch/>
        </p:blipFill>
        <p:spPr bwMode="auto">
          <a:xfrm>
            <a:off x="0" y="0"/>
            <a:ext cx="9144000" cy="565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5968816"/>
            <a:ext cx="2167040" cy="59021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5" y="6343621"/>
            <a:ext cx="1820318" cy="181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278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arah.jones@glasgow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d-alliance.github.io/metadata-directory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roadsidepictures/7832945656/in/photolist-cWaTRb-4qYMoV-sFxw2d-aPbyez-6hrChY-aPbw88-797Qx6-7rUWVa-8JjGzY-4KGNUk-9qVbi1-9qSb2r-9qSatP-aPnp1X-3asgHu-79bFc1-8siN9F-4vvnME-79bw37-797CJZ-fGW8zQ-vXNqH-b9DTuR-nhjejN-9qSbZg-79bunJ-aPbuZe-9qSbGK-8NZkMu-dvrPRZ-79byKW-95HLWy-c67afb-797Rct-dru7pu-797Nqk-9qVaK1-7B6NbN-79bL2s-7nCWbf-brRHD9-6shHZY-7BXJkL-oppn5B-8ZQ56m-9exxVA-9r1YhJ-Q2Pzi-79bByo-9qVay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ighwaysagency/4970763078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dcc.ac.uk/resourc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Women's_canoe_hurdle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events/workshops/postcard-future-tools-and-services-perfect-dmp-worl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iojournal.com/articles.php?id=1308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artbystevejohnson/465425711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172524" cy="2163687"/>
          </a:xfrm>
        </p:spPr>
        <p:txBody>
          <a:bodyPr/>
          <a:lstStyle/>
          <a:p>
            <a:r>
              <a:rPr lang="en-GB" sz="4400" dirty="0" smtClean="0">
                <a:solidFill>
                  <a:srgbClr val="0635BA"/>
                </a:solidFill>
              </a:rPr>
              <a:t>Designing a better future:</a:t>
            </a:r>
            <a:br>
              <a:rPr lang="en-GB" sz="4400" dirty="0" smtClean="0">
                <a:solidFill>
                  <a:srgbClr val="0635BA"/>
                </a:solidFill>
              </a:rPr>
            </a:br>
            <a:r>
              <a:rPr lang="en-GB" sz="4400" dirty="0" smtClean="0">
                <a:solidFill>
                  <a:srgbClr val="0635BA"/>
                </a:solidFill>
              </a:rPr>
              <a:t>Active, actionable DMPs</a:t>
            </a:r>
            <a:endParaRPr lang="en-GB" sz="44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6614" y="4005064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  <a:hlinkClick r:id="rId2"/>
              </a:rPr>
              <a:t>sarah.jones@glasgow.ac.uk</a:t>
            </a:r>
            <a:endParaRPr lang="en-GB" sz="2000" cap="none" dirty="0" smtClean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Twitter: @sjDCC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DC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04664"/>
            <a:ext cx="4038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08520" y="6427313"/>
            <a:ext cx="770485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 smtClean="0"/>
              <a:t>Open Research Data Management: policies and tools, Milan, 24-25 May 2017 </a:t>
            </a:r>
            <a:endParaRPr lang="en-GB" sz="1400" i="1" dirty="0"/>
          </a:p>
        </p:txBody>
      </p:sp>
      <p:pic>
        <p:nvPicPr>
          <p:cNvPr id="7" name="Picture 6" descr="DMPonline_logo_bigger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5294930"/>
            <a:ext cx="144473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of freetext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784976" cy="3289652"/>
          </a:xfrm>
        </p:spPr>
      </p:pic>
      <p:sp>
        <p:nvSpPr>
          <p:cNvPr id="7" name="TextBox 6"/>
          <p:cNvSpPr txBox="1"/>
          <p:nvPr/>
        </p:nvSpPr>
        <p:spPr>
          <a:xfrm>
            <a:off x="611560" y="508518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Templates typically ask very broad questions, even when dropdown options are feasible (e.g. metadata standards, file formats, data volumes, repositories, licences…)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25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R</a:t>
            </a:r>
            <a:r>
              <a:rPr lang="en-GB" dirty="0" smtClean="0"/>
              <a:t>egistries to give structured response</a:t>
            </a:r>
            <a:endParaRPr lang="en-GB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46384"/>
            <a:ext cx="1802447" cy="101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8"/>
          <a:stretch/>
        </p:blipFill>
        <p:spPr>
          <a:xfrm>
            <a:off x="179512" y="1799261"/>
            <a:ext cx="5045521" cy="335277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43" y="1772816"/>
            <a:ext cx="3554384" cy="34056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5924039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6"/>
              </a:rPr>
              <a:t>http://</a:t>
            </a:r>
            <a:r>
              <a:rPr lang="en-GB" sz="2400" dirty="0" smtClean="0">
                <a:hlinkClick r:id="rId6"/>
              </a:rPr>
              <a:t>rd-alliance.github.io/metadata-directory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375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Publishing DMPs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075240" cy="5112568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GB" dirty="0" smtClean="0"/>
              <a:t>Open DMPs demonstrate good research practice and facilitate data discovery and reuse. They could also be aggregated and mined to identify trends.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Public DMP list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Institutional sharing 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Deposit in </a:t>
            </a:r>
            <a:r>
              <a:rPr lang="en-GB" dirty="0" err="1" smtClean="0"/>
              <a:t>Zenodo</a:t>
            </a:r>
            <a:r>
              <a:rPr lang="en-GB" dirty="0" smtClean="0"/>
              <a:t> (or other repos)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Publish in RIO (or other journals)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39"/>
          <a:stretch/>
        </p:blipFill>
        <p:spPr>
          <a:xfrm>
            <a:off x="4524055" y="3068960"/>
            <a:ext cx="4018613" cy="1136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86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join-up &amp; capacity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91264" cy="478539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dirty="0" smtClean="0"/>
              <a:t>2-way info exchange between DMP &amp; repository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Specify place of deposit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Notify repository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Share data volume &amp; requirements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Facilitate deposit by prepopulating forms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Update DMP with dataset metadata &amp; PID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76256" y="2420888"/>
            <a:ext cx="1605916" cy="2088232"/>
            <a:chOff x="6516216" y="2276872"/>
            <a:chExt cx="1605916" cy="2088232"/>
          </a:xfrm>
        </p:grpSpPr>
        <p:sp>
          <p:nvSpPr>
            <p:cNvPr id="4" name="Rounded Rectangle 3"/>
            <p:cNvSpPr/>
            <p:nvPr/>
          </p:nvSpPr>
          <p:spPr>
            <a:xfrm>
              <a:off x="6516216" y="2276872"/>
              <a:ext cx="1584176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DMP</a:t>
              </a:r>
              <a:endParaRPr lang="en-GB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537956" y="3717032"/>
              <a:ext cx="1584176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Repository</a:t>
              </a:r>
              <a:endParaRPr lang="en-GB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7020272" y="2996952"/>
              <a:ext cx="0" cy="6480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7668344" y="2996952"/>
              <a:ext cx="0" cy="6480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5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GB" dirty="0" smtClean="0"/>
              <a:t>Utilising PIDs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224427"/>
            <a:ext cx="8219256" cy="47133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Potential to use EC grant IDs in plans e.g.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Harvest grant IDs from </a:t>
            </a:r>
            <a:r>
              <a:rPr lang="en-GB" dirty="0" err="1" smtClean="0"/>
              <a:t>OpenAIRE</a:t>
            </a:r>
            <a:r>
              <a:rPr lang="en-GB" dirty="0" smtClean="0"/>
              <a:t> API</a:t>
            </a:r>
            <a:endParaRPr lang="en-GB" sz="20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Provide look up when entering project details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Prepopulate metadata fields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Enable join up of DMP with other 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709553"/>
            <a:ext cx="2088232" cy="20158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 rotWithShape="1">
          <a:blip r:embed="rId4" cstate="print"/>
          <a:srcRect l="24294"/>
          <a:stretch/>
        </p:blipFill>
        <p:spPr>
          <a:xfrm>
            <a:off x="3491880" y="5591179"/>
            <a:ext cx="3144305" cy="8865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AutoShape 2" descr="Image result for openair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51391"/>
            <a:ext cx="1728192" cy="12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</a:t>
            </a:r>
            <a:r>
              <a:rPr lang="en-US" dirty="0" err="1" smtClean="0"/>
              <a:t>maDMP</a:t>
            </a:r>
            <a:r>
              <a:rPr lang="en-US" dirty="0" smtClean="0"/>
              <a:t> pilots</a:t>
            </a:r>
            <a:endParaRPr lang="en-US" dirty="0"/>
          </a:p>
        </p:txBody>
      </p:sp>
      <p:pic>
        <p:nvPicPr>
          <p:cNvPr id="7" name="Picture 6" descr="pilot-loun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982"/>
            <a:ext cx="9144000" cy="4409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87144"/>
            <a:ext cx="239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From Flickr by Allen, CC BY 2.0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7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01940" y="260648"/>
            <a:ext cx="4946124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Summary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201940" y="1340768"/>
            <a:ext cx="516024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" sz="2800" dirty="0"/>
              <a:t>Think of DMPs as key elements of a networked data management ecosystem: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2800" dirty="0"/>
              <a:t>connected via a shared </a:t>
            </a:r>
            <a:r>
              <a:rPr lang="en" sz="2800" dirty="0" smtClean="0"/>
              <a:t>vocabulary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2800" dirty="0" smtClean="0"/>
              <a:t>actionable </a:t>
            </a:r>
            <a:r>
              <a:rPr lang="en" sz="2800" dirty="0"/>
              <a:t>by humans and </a:t>
            </a:r>
            <a:r>
              <a:rPr lang="en" sz="2800" dirty="0" smtClean="0"/>
              <a:t>software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v</a:t>
            </a:r>
            <a:r>
              <a:rPr lang="en" sz="2800" dirty="0" smtClean="0"/>
              <a:t>ersioned</a:t>
            </a:r>
            <a:endParaRPr lang="en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2800" dirty="0" smtClean="0"/>
              <a:t>public</a:t>
            </a:r>
            <a:endParaRPr lang="en" sz="2800" dirty="0"/>
          </a:p>
          <a:p>
            <a:pPr marL="0" lvl="0" indent="0" rtl="0">
              <a:spcBef>
                <a:spcPts val="0"/>
              </a:spcBef>
              <a:buNone/>
            </a:pPr>
            <a:endParaRPr sz="2800" dirty="0"/>
          </a:p>
          <a:p>
            <a:pPr marL="0" lvl="0" indent="0" rtl="0">
              <a:spcBef>
                <a:spcPts val="0"/>
              </a:spcBef>
              <a:buNone/>
            </a:pPr>
            <a:endParaRPr sz="2800" dirty="0"/>
          </a:p>
        </p:txBody>
      </p:sp>
      <p:sp>
        <p:nvSpPr>
          <p:cNvPr id="177" name="Shape 177"/>
          <p:cNvSpPr txBox="1"/>
          <p:nvPr/>
        </p:nvSpPr>
        <p:spPr>
          <a:xfrm>
            <a:off x="2267744" y="6303566"/>
            <a:ext cx="3000000" cy="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000" i="1" u="sng" dirty="0">
                <a:solidFill>
                  <a:srgbClr val="FF5252"/>
                </a:solidFill>
                <a:hlinkClick r:id="rId3"/>
              </a:rPr>
              <a:t>From Flickr by highwaysengland, CC BY 2.0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362180" y="0"/>
            <a:ext cx="378186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2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8209070" cy="5439520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Shape 175"/>
          <p:cNvSpPr txBox="1">
            <a:spLocks noGrp="1"/>
          </p:cNvSpPr>
          <p:nvPr>
            <p:ph type="title"/>
          </p:nvPr>
        </p:nvSpPr>
        <p:spPr>
          <a:xfrm>
            <a:off x="201940" y="260648"/>
            <a:ext cx="8402666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Engage with us for more!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294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363272" cy="683994"/>
          </a:xfrm>
        </p:spPr>
        <p:txBody>
          <a:bodyPr/>
          <a:lstStyle/>
          <a:p>
            <a:r>
              <a:rPr lang="en-GB" sz="5400" dirty="0" smtClean="0"/>
              <a:t>Thanks for listening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7992888" cy="38884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200" dirty="0"/>
              <a:t>DCC </a:t>
            </a:r>
            <a:r>
              <a:rPr lang="en-GB" sz="3200" dirty="0" smtClean="0"/>
              <a:t>resources on Data Management </a:t>
            </a:r>
            <a:endParaRPr lang="en-GB" sz="3200" dirty="0"/>
          </a:p>
          <a:p>
            <a:pPr algn="ctr">
              <a:defRPr/>
            </a:pPr>
            <a:r>
              <a:rPr lang="en-GB" dirty="0" smtClean="0">
                <a:hlinkClick r:id="rId2"/>
              </a:rPr>
              <a:t>www.dcc.ac.uk/resources</a:t>
            </a:r>
            <a:r>
              <a:rPr lang="en-GB" dirty="0" smtClean="0"/>
              <a:t> </a:t>
            </a:r>
            <a:endParaRPr lang="en-GB" sz="4000" u="sng" dirty="0"/>
          </a:p>
          <a:p>
            <a:pPr algn="ctr">
              <a:defRPr/>
            </a:pPr>
            <a:endParaRPr lang="en-GB" sz="3200" dirty="0" smtClean="0"/>
          </a:p>
          <a:p>
            <a:pPr algn="ctr">
              <a:defRPr/>
            </a:pPr>
            <a:r>
              <a:rPr lang="en-GB" sz="3200" dirty="0" smtClean="0"/>
              <a:t>Follow </a:t>
            </a:r>
            <a:r>
              <a:rPr lang="en-GB" sz="3200" dirty="0"/>
              <a:t>us on twitter:</a:t>
            </a:r>
          </a:p>
          <a:p>
            <a:pPr algn="ctr">
              <a:defRPr/>
            </a:pPr>
            <a:r>
              <a:rPr lang="en-GB" sz="3200" dirty="0"/>
              <a:t> </a:t>
            </a:r>
            <a:r>
              <a:rPr lang="en-GB" sz="3200" dirty="0" smtClean="0"/>
              <a:t>@DMPonline </a:t>
            </a:r>
            <a:r>
              <a:rPr lang="en-GB" sz="3200" dirty="0"/>
              <a:t>and </a:t>
            </a:r>
            <a:r>
              <a:rPr lang="en-GB" sz="3200" dirty="0" smtClean="0"/>
              <a:t>#</a:t>
            </a:r>
            <a:r>
              <a:rPr lang="en-GB" sz="3200" dirty="0" err="1" smtClean="0"/>
              <a:t>ActiveDMPs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1"/>
          <a:stretch/>
        </p:blipFill>
        <p:spPr bwMode="auto">
          <a:xfrm>
            <a:off x="8376174" y="0"/>
            <a:ext cx="80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8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"/>
            <a:ext cx="104682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24721"/>
            <a:ext cx="246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By Josiah </a:t>
            </a:r>
            <a:r>
              <a:rPr lang="en-GB" sz="1400" dirty="0" smtClean="0"/>
              <a:t>Martin </a:t>
            </a:r>
            <a:r>
              <a:rPr lang="en-GB" sz="1400" dirty="0" smtClean="0">
                <a:hlinkClick r:id="rId4"/>
              </a:rPr>
              <a:t>public domain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74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16633"/>
          <a:ext cx="8784976" cy="151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 result for document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2852936"/>
            <a:ext cx="1763266" cy="176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2204864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DMP on periphery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Often done at grant stage and not looked at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Opportunities to (re)use information being missed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Disconnected &amp; unlinked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1124744"/>
            <a:ext cx="3672408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100" dirty="0" smtClean="0"/>
              <a:t>47 participants from 16 countries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00" dirty="0" smtClean="0"/>
              <a:t>Funders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00" dirty="0" smtClean="0"/>
              <a:t>Developers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00" dirty="0" smtClean="0"/>
              <a:t>Librarians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00" dirty="0" smtClean="0"/>
              <a:t>Service providers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00" dirty="0" smtClean="0"/>
              <a:t>Researchers</a:t>
            </a:r>
          </a:p>
          <a:p>
            <a:pPr marL="0" indent="0">
              <a:spcAft>
                <a:spcPts val="0"/>
              </a:spcAft>
              <a:buNone/>
            </a:pPr>
            <a:endParaRPr lang="en-GB" sz="2100" dirty="0" smtClean="0"/>
          </a:p>
          <a:p>
            <a:pPr marL="0" indent="0">
              <a:spcAft>
                <a:spcPts val="0"/>
              </a:spcAft>
              <a:buNone/>
            </a:pPr>
            <a:endParaRPr lang="en-GB" sz="2100" dirty="0" smtClean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sz="2100" dirty="0" smtClean="0"/>
              <a:t>Understand research workflows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en-GB" sz="2100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sz="2100" dirty="0" smtClean="0"/>
              <a:t>Develop use cases for </a:t>
            </a:r>
            <a:r>
              <a:rPr lang="en-GB" sz="2100" dirty="0" err="1" smtClean="0"/>
              <a:t>maDMPs</a:t>
            </a:r>
            <a:endParaRPr lang="en-GB" sz="2100" dirty="0" smtClean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en-GB" sz="2100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sz="2100" dirty="0" smtClean="0"/>
              <a:t>Set priorities for future work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>
                <a:hlinkClick r:id="rId3"/>
              </a:rPr>
              <a:t>www.dcc.ac.uk/events/workshops/postcard-future-tools-and-services-perfect-dmp-world</a:t>
            </a:r>
            <a:r>
              <a:rPr lang="en-GB" sz="1800" dirty="0" smtClean="0"/>
              <a:t>  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1026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27000">
              <a:schemeClr val="accent1">
                <a:alpha val="34000"/>
              </a:schemeClr>
            </a:glow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026" y="44624"/>
            <a:ext cx="3882974" cy="79208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Utopia workshop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526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6" y="-3900"/>
            <a:ext cx="9152706" cy="6864530"/>
          </a:xfrm>
        </p:spPr>
      </p:pic>
    </p:spTree>
    <p:extLst>
      <p:ext uri="{BB962C8B-B14F-4D97-AF65-F5344CB8AC3E}">
        <p14:creationId xmlns:p14="http://schemas.microsoft.com/office/powerpoint/2010/main" val="21163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6559"/>
            <a:ext cx="8229600" cy="790153"/>
          </a:xfrm>
        </p:spPr>
        <p:txBody>
          <a:bodyPr/>
          <a:lstStyle/>
          <a:p>
            <a:r>
              <a:rPr lang="en-GB" dirty="0" smtClean="0"/>
              <a:t>Uses cases and prioritisation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34934"/>
            <a:ext cx="5400600" cy="40504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501"/>
            <a:ext cx="3779912" cy="5039883"/>
          </a:xfrm>
        </p:spPr>
      </p:pic>
      <p:sp>
        <p:nvSpPr>
          <p:cNvPr id="9" name="TextBox 8"/>
          <p:cNvSpPr txBox="1"/>
          <p:nvPr/>
        </p:nvSpPr>
        <p:spPr>
          <a:xfrm>
            <a:off x="3851920" y="980728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Interoperability with research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Institutional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Repository use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Evaluation &amp;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Leveraging PIDs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932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maDMP</a:t>
            </a:r>
            <a:r>
              <a:rPr lang="en-GB" dirty="0" smtClean="0"/>
              <a:t> priority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25658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Common standards and protocols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Utilising PIDs for automatic reporting etc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Capacity planning (institutional &amp; data centre)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Increasing data discovery &amp; reuse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Supporting evaluation &amp; monitoring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Share/publish/deposit DMPs</a:t>
            </a:r>
          </a:p>
          <a:p>
            <a:pPr algn="ctr">
              <a:spcAft>
                <a:spcPts val="1800"/>
              </a:spcAft>
            </a:pPr>
            <a:r>
              <a:rPr lang="en-GB" sz="2600" b="1" dirty="0" smtClean="0"/>
              <a:t>Improve </a:t>
            </a:r>
            <a:r>
              <a:rPr lang="en-GB" sz="2600" b="1" dirty="0"/>
              <a:t>the experience for all by exchanging information across research systems and embedding DMPs in existing workflows</a:t>
            </a:r>
          </a:p>
          <a:p>
            <a:pPr>
              <a:spcAft>
                <a:spcPts val="1800"/>
              </a:spcAf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922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45" y="476672"/>
            <a:ext cx="8520600" cy="763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White paper for comments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040" y="1700808"/>
            <a:ext cx="3962578" cy="45552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Share your needs</a:t>
            </a:r>
          </a:p>
          <a:p>
            <a:endParaRPr lang="en-GB" sz="2400" dirty="0" smtClean="0"/>
          </a:p>
          <a:p>
            <a:r>
              <a:rPr lang="en-GB" sz="2400" dirty="0" smtClean="0"/>
              <a:t>Help us iterate</a:t>
            </a:r>
          </a:p>
          <a:p>
            <a:endParaRPr lang="en-GB" sz="2400" dirty="0" smtClean="0"/>
          </a:p>
          <a:p>
            <a:r>
              <a:rPr lang="en-GB" sz="2400" dirty="0" smtClean="0"/>
              <a:t>Provide your time, ideas, resources to help pilot work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GB" sz="2400" dirty="0" smtClean="0">
                <a:solidFill>
                  <a:srgbClr val="FF0000"/>
                </a:solidFill>
                <a:hlinkClick r:id="rId3"/>
              </a:rPr>
              <a:t>riojournal.com/articles.php?id=13086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367773" cy="50326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32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Define a minimum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3456384" cy="485740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DMPonline themes 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Mappings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Common format?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New RDA Working Group on this topic</a:t>
            </a:r>
            <a:endParaRPr lang="en-US" dirty="0"/>
          </a:p>
        </p:txBody>
      </p:sp>
      <p:pic>
        <p:nvPicPr>
          <p:cNvPr id="4" name="Picture 3" descr="4654257115_aab01d4e37_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8800"/>
            <a:ext cx="4966227" cy="3724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743" y="5579366"/>
            <a:ext cx="3063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From Flickr by Steve Johnson, CC BY 2.0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34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465</Words>
  <Application>Microsoft Office PowerPoint</Application>
  <PresentationFormat>On-screen Show (4:3)</PresentationFormat>
  <Paragraphs>118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Essential</vt:lpstr>
      <vt:lpstr>Designing a better future: Active, actionable DMPs</vt:lpstr>
      <vt:lpstr>PowerPoint Presentation</vt:lpstr>
      <vt:lpstr>PowerPoint Presentation</vt:lpstr>
      <vt:lpstr>Utopia workshop</vt:lpstr>
      <vt:lpstr>PowerPoint Presentation</vt:lpstr>
      <vt:lpstr>Uses cases and prioritisation</vt:lpstr>
      <vt:lpstr>maDMP priority areas</vt:lpstr>
      <vt:lpstr>White paper for comments</vt:lpstr>
      <vt:lpstr>Define a minimum data model</vt:lpstr>
      <vt:lpstr>The problem of freetext</vt:lpstr>
      <vt:lpstr>Registries to give structured response</vt:lpstr>
      <vt:lpstr>Publishing DMPs</vt:lpstr>
      <vt:lpstr>Service join-up &amp; capacity planning</vt:lpstr>
      <vt:lpstr>Utilising PIDs </vt:lpstr>
      <vt:lpstr>Next steps: maDMP pilots</vt:lpstr>
      <vt:lpstr>Summary</vt:lpstr>
      <vt:lpstr>Engage with us for more!</vt:lpstr>
      <vt:lpstr>Thanks for listening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Sarah Jones</cp:lastModifiedBy>
  <cp:revision>202</cp:revision>
  <dcterms:created xsi:type="dcterms:W3CDTF">2015-02-21T22:34:51Z</dcterms:created>
  <dcterms:modified xsi:type="dcterms:W3CDTF">2017-05-24T09:17:40Z</dcterms:modified>
</cp:coreProperties>
</file>